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74" r:id="rId4"/>
    <p:sldId id="276" r:id="rId5"/>
    <p:sldId id="277" r:id="rId6"/>
    <p:sldId id="262" r:id="rId7"/>
    <p:sldId id="278" r:id="rId8"/>
    <p:sldId id="281" r:id="rId9"/>
    <p:sldId id="280" r:id="rId10"/>
    <p:sldId id="283" r:id="rId11"/>
    <p:sldId id="285" r:id="rId12"/>
    <p:sldId id="284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9966"/>
    <a:srgbClr val="FFCC00"/>
    <a:srgbClr val="99CCFF"/>
    <a:srgbClr val="66FF66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061" autoAdjust="0"/>
  </p:normalViewPr>
  <p:slideViewPr>
    <p:cSldViewPr snapToGrid="0">
      <p:cViewPr varScale="1">
        <p:scale>
          <a:sx n="59" d="100"/>
          <a:sy n="59" d="100"/>
        </p:scale>
        <p:origin x="8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06/04/2023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35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06/04/2023 21:44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Turbidity Measurement-Algorithm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chose to work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𝒇𝒍𝒐𝒐𝒓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𝒓𝒆𝒇</m:t>
                    </m:r>
                    <m:r>
                      <m:rPr>
                        <m:nor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B460A2-18C5-3A30-257A-C0C2EA9C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7" y="2603230"/>
            <a:ext cx="6251463" cy="39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Invariant to light source.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B56BA-264D-3151-AC96-50206A80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6" y="3072375"/>
            <a:ext cx="5853903" cy="365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53C16-5A8F-9BAE-0C9F-7BFF5294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6" y="3072376"/>
            <a:ext cx="5853903" cy="36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73ACA-46C7-7F66-879D-02EAD3B4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9875" y="2441583"/>
            <a:ext cx="6562120" cy="4101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behavior is almost perfectly linear with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and with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108</m:t>
                    </m:r>
                  </m:oMath>
                </a14:m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  <a:blipFill>
                <a:blip r:embed="rId3"/>
                <a:stretch>
                  <a:fillRect l="-1310" t="-1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10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</a:t>
                </a:r>
                <a:r>
                  <a:rPr lang="en-US" b="1" dirty="0"/>
                  <a:t>not linear</a:t>
                </a:r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  <a:blipFill>
                <a:blip r:embed="rId2"/>
                <a:stretch>
                  <a:fillRect l="-1429" t="-1000" r="-2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AD0A6B-213A-E2BA-AA69-B0FD9967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5" y="2523646"/>
            <a:ext cx="6746018" cy="42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 with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still </a:t>
                </a:r>
                <a:r>
                  <a:rPr lang="en-US" b="1" dirty="0"/>
                  <a:t>not linear </a:t>
                </a:r>
                <a:r>
                  <a:rPr lang="en-US" dirty="0"/>
                  <a:t>and </a:t>
                </a:r>
                <a:r>
                  <a:rPr lang="en-US" b="1" dirty="0"/>
                  <a:t>different</a:t>
                </a:r>
                <a:r>
                  <a:rPr lang="en-US" dirty="0"/>
                  <a:t> for each channel.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  <a:blipFill>
                <a:blip r:embed="rId2"/>
                <a:stretch>
                  <a:fillRect l="-1890" t="-920" r="-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BAB46D-2598-3C6A-1AF3-F33CA48E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1" r="19381"/>
          <a:stretch/>
        </p:blipFill>
        <p:spPr>
          <a:xfrm>
            <a:off x="8130802" y="2430266"/>
            <a:ext cx="3918765" cy="399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F7C90-2F00-A7F1-91BD-E06DEE3F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r="19086"/>
          <a:stretch/>
        </p:blipFill>
        <p:spPr>
          <a:xfrm>
            <a:off x="4061199" y="2430266"/>
            <a:ext cx="4192556" cy="3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RTE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≜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𝑤𝑎𝑡𝑒𝑟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nary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𝐴𝑚𝑏𝑖𝑒𝑛𝑡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 algn="ctr">
                  <a:buClr>
                    <a:schemeClr val="accent1"/>
                  </a:buClr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≜ 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𝐴𝑏𝑠𝑜𝑟𝑝𝑡𝑖𝑜𝑛</m:t>
                        </m:r>
                      </m:lim>
                    </m:limLow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𝑆𝑐𝑎𝑡𝑡𝑒𝑟</m:t>
                        </m:r>
                      </m:lim>
                    </m:limLow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  <a:blipFill>
                <a:blip r:embed="rId2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Our Approach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156"/>
          <a:stretch/>
        </p:blipFill>
        <p:spPr>
          <a:xfrm>
            <a:off x="291606" y="2237664"/>
            <a:ext cx="11062784" cy="4608185"/>
          </a:xfrm>
          <a:prstGeom prst="rect">
            <a:avLst/>
          </a:prstGeom>
          <a:effectLst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67B82-D46E-BA75-17C3-39E3DA30294C}"/>
              </a:ext>
            </a:extLst>
          </p:cNvPr>
          <p:cNvCxnSpPr/>
          <p:nvPr/>
        </p:nvCxnSpPr>
        <p:spPr>
          <a:xfrm>
            <a:off x="4198374" y="3500284"/>
            <a:ext cx="4031226" cy="99305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12AB1-977E-6A3F-8EE7-05E9BB2A726E}"/>
              </a:ext>
            </a:extLst>
          </p:cNvPr>
          <p:cNvCxnSpPr>
            <a:cxnSpLocks/>
          </p:cNvCxnSpPr>
          <p:nvPr/>
        </p:nvCxnSpPr>
        <p:spPr>
          <a:xfrm flipV="1">
            <a:off x="6213987" y="4795179"/>
            <a:ext cx="2015613" cy="11926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2495D-9594-9D8A-CAFC-C49D2591B768}"/>
              </a:ext>
            </a:extLst>
          </p:cNvPr>
          <p:cNvCxnSpPr>
            <a:cxnSpLocks/>
          </p:cNvCxnSpPr>
          <p:nvPr/>
        </p:nvCxnSpPr>
        <p:spPr>
          <a:xfrm flipV="1">
            <a:off x="5978013" y="4709652"/>
            <a:ext cx="2133600" cy="4881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4328E9-029F-307A-3E5A-09ECBC4B79F8}"/>
              </a:ext>
            </a:extLst>
          </p:cNvPr>
          <p:cNvCxnSpPr>
            <a:cxnSpLocks/>
          </p:cNvCxnSpPr>
          <p:nvPr/>
        </p:nvCxnSpPr>
        <p:spPr>
          <a:xfrm>
            <a:off x="4345858" y="4032838"/>
            <a:ext cx="3765755" cy="576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2A1C53-DEC4-FE86-2A27-7E513E35E5B5}"/>
              </a:ext>
            </a:extLst>
          </p:cNvPr>
          <p:cNvGrpSpPr/>
          <p:nvPr/>
        </p:nvGrpSpPr>
        <p:grpSpPr>
          <a:xfrm>
            <a:off x="4161535" y="3244486"/>
            <a:ext cx="368645" cy="486515"/>
            <a:chOff x="2300330" y="3670143"/>
            <a:chExt cx="368645" cy="48651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D8C6C3-90EF-ED5A-542F-4FFCCC903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FFCD2E-B5B9-C5D3-7DF3-7E6BA78E4A0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92EDC-B723-4A5D-C632-EEED32E7E1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4FFB53-C7FA-32C5-CCDC-E50884BDC16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833AB3-FDD2-9F80-2040-BE6767E24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AC15E0-E0D2-D061-6898-03C01695B49A}"/>
              </a:ext>
            </a:extLst>
          </p:cNvPr>
          <p:cNvGrpSpPr/>
          <p:nvPr/>
        </p:nvGrpSpPr>
        <p:grpSpPr>
          <a:xfrm>
            <a:off x="4345440" y="3761731"/>
            <a:ext cx="368645" cy="486515"/>
            <a:chOff x="2300330" y="3670143"/>
            <a:chExt cx="368645" cy="4865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C8853-1924-EC25-C97E-9DAB15833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5E1BCAB-0141-4515-BAE3-A4EF2FC2D7D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44583CB-F91D-8AEC-E791-A6D8C7DA0561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AC1E9A-45C2-5E98-2BB0-DBC9F46EFC3C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4C64635-2FB2-DE7A-D9B7-FB96D6083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9BF002-FC15-C5E0-B1BE-5BC19DEB8092}"/>
              </a:ext>
            </a:extLst>
          </p:cNvPr>
          <p:cNvGrpSpPr/>
          <p:nvPr/>
        </p:nvGrpSpPr>
        <p:grpSpPr>
          <a:xfrm>
            <a:off x="5915362" y="4939823"/>
            <a:ext cx="368645" cy="486515"/>
            <a:chOff x="2300330" y="3670143"/>
            <a:chExt cx="368645" cy="48651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134E12B-BEEF-02D8-6BAB-E3FA3D319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37286AB-4331-99E3-DEFE-D05D59341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96B658C-1C7B-55A8-0D7C-75E96473FF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68BC033-6A36-F973-5848-0E893F762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7D11D4-C750-4E1D-24BA-619657073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BF5514-3E8D-FE8B-2775-C8A07D1DDB9C}"/>
              </a:ext>
            </a:extLst>
          </p:cNvPr>
          <p:cNvGrpSpPr/>
          <p:nvPr/>
        </p:nvGrpSpPr>
        <p:grpSpPr>
          <a:xfrm>
            <a:off x="6161586" y="5752869"/>
            <a:ext cx="368645" cy="486515"/>
            <a:chOff x="2300330" y="3670143"/>
            <a:chExt cx="368645" cy="486515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36C9DE-868A-6419-7A12-1FE7348B8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1494A75-ADE9-40EF-A09D-B3E9C0D1546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C789422-2C65-44C6-5026-F3CDA939B9B9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44BEBF1-B6A6-011F-5B39-FDCB4BDD2E78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17E06F5-7FB5-3774-DDEA-6F6E18445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F685CA-06E2-DC84-133A-5834D2B9CFAA}"/>
              </a:ext>
            </a:extLst>
          </p:cNvPr>
          <p:cNvGrpSpPr/>
          <p:nvPr/>
        </p:nvGrpSpPr>
        <p:grpSpPr>
          <a:xfrm>
            <a:off x="6265631" y="2150955"/>
            <a:ext cx="1751138" cy="1062504"/>
            <a:chOff x="6284007" y="1948960"/>
            <a:chExt cx="1751138" cy="106250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9AF776-9813-F18E-7D5A-7C95C2D24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7" y="1948960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572FECA-8EEE-408F-DF58-35668E17B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C546AE-7A72-4516-574A-BBA7FBC90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CB13E38-D24B-5A0A-B89E-A1C9B5B94E01}"/>
              </a:ext>
            </a:extLst>
          </p:cNvPr>
          <p:cNvSpPr txBox="1"/>
          <p:nvPr/>
        </p:nvSpPr>
        <p:spPr>
          <a:xfrm>
            <a:off x="7325445" y="2689914"/>
            <a:ext cx="105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/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/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/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/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0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Consistency of water turbidity in water body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Invariant to light source.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No environment interference 	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𝑨𝒎𝒃𝒊𝒆𝒏𝒕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≪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𝑳𝑶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𝒘𝒂𝒕𝒆𝒓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𝒅𝑿</m:t>
                            </m:r>
                          </m:e>
                        </m:nary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the above: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070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7E123-14CB-3186-5BF0-41324C3C0A7E}"/>
              </a:ext>
            </a:extLst>
          </p:cNvPr>
          <p:cNvCxnSpPr>
            <a:cxnSpLocks/>
          </p:cNvCxnSpPr>
          <p:nvPr/>
        </p:nvCxnSpPr>
        <p:spPr>
          <a:xfrm>
            <a:off x="7698658" y="4688716"/>
            <a:ext cx="2290916" cy="5420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E636E2-D646-7FE6-A3D4-4680AC5DD688}"/>
              </a:ext>
            </a:extLst>
          </p:cNvPr>
          <p:cNvCxnSpPr>
            <a:cxnSpLocks/>
          </p:cNvCxnSpPr>
          <p:nvPr/>
        </p:nvCxnSpPr>
        <p:spPr>
          <a:xfrm flipH="1" flipV="1">
            <a:off x="7698240" y="4712555"/>
            <a:ext cx="501655" cy="16675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5A64AAD-0F6C-9088-3699-73641260243C}"/>
              </a:ext>
            </a:extLst>
          </p:cNvPr>
          <p:cNvSpPr/>
          <p:nvPr/>
        </p:nvSpPr>
        <p:spPr>
          <a:xfrm>
            <a:off x="7624602" y="5327520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4886F-2530-6EA4-9A5D-3D22FAAD725D}"/>
              </a:ext>
            </a:extLst>
          </p:cNvPr>
          <p:cNvCxnSpPr>
            <a:cxnSpLocks/>
          </p:cNvCxnSpPr>
          <p:nvPr/>
        </p:nvCxnSpPr>
        <p:spPr>
          <a:xfrm flipV="1">
            <a:off x="9399535" y="5327520"/>
            <a:ext cx="634231" cy="1028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AA89829-A513-A1C9-96F2-EE70F3438A0C}"/>
              </a:ext>
            </a:extLst>
          </p:cNvPr>
          <p:cNvSpPr/>
          <p:nvPr/>
        </p:nvSpPr>
        <p:spPr>
          <a:xfrm>
            <a:off x="9401496" y="5518375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9479A-7500-20EC-8386-AA8369008DD6}"/>
              </a:ext>
            </a:extLst>
          </p:cNvPr>
          <p:cNvCxnSpPr>
            <a:cxnSpLocks/>
          </p:cNvCxnSpPr>
          <p:nvPr/>
        </p:nvCxnSpPr>
        <p:spPr>
          <a:xfrm>
            <a:off x="9399535" y="4474443"/>
            <a:ext cx="672934" cy="6970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D5E562C-FEF0-B087-AE92-20132D04AD37}"/>
              </a:ext>
            </a:extLst>
          </p:cNvPr>
          <p:cNvSpPr/>
          <p:nvPr/>
        </p:nvSpPr>
        <p:spPr>
          <a:xfrm>
            <a:off x="9382092" y="4438306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8D40E7-6BDE-3D18-25A0-EB295A0F727C}"/>
                  </a:ext>
                </a:extLst>
              </p:cNvPr>
              <p:cNvSpPr txBox="1"/>
              <p:nvPr/>
            </p:nvSpPr>
            <p:spPr>
              <a:xfrm>
                <a:off x="8882499" y="4161071"/>
                <a:ext cx="1057135" cy="41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8D40E7-6BDE-3D18-25A0-EB295A0F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499" y="4161071"/>
                <a:ext cx="1057135" cy="411010"/>
              </a:xfrm>
              <a:prstGeom prst="rect">
                <a:avLst/>
              </a:prstGeom>
              <a:blipFill>
                <a:blip r:embed="rId5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3FB80-2212-3669-BBD1-EFD9800C0798}"/>
              </a:ext>
            </a:extLst>
          </p:cNvPr>
          <p:cNvGrpSpPr/>
          <p:nvPr/>
        </p:nvGrpSpPr>
        <p:grpSpPr>
          <a:xfrm>
            <a:off x="7755960" y="3255903"/>
            <a:ext cx="1460980" cy="798031"/>
            <a:chOff x="6284008" y="1948960"/>
            <a:chExt cx="1751137" cy="10625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A0D4AB-B28E-DF9B-257D-B7BC38664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8" y="1948960"/>
              <a:ext cx="1236797" cy="965191"/>
            </a:xfrm>
            <a:prstGeom prst="straightConnector1">
              <a:avLst/>
            </a:prstGeom>
            <a:ln w="38100">
              <a:solidFill>
                <a:srgbClr val="FF99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E107E5-AAD8-305E-A037-CD33C3DF2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99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86227-D817-1471-71B8-FC21238ED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7620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9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EBEBEB"/>
                    </a:solidFill>
                  </a:rPr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>
                            <a:solidFill>
                              <a:srgbClr val="EBEBEB"/>
                            </a:solidFill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BEBEB"/>
                    </a:solidFill>
                  </a:rPr>
                  <a:t> with 2 Targets</a:t>
                </a:r>
                <a:endParaRPr lang="en-IL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  <a:blipFill>
                <a:blip r:embed="rId3"/>
                <a:stretch>
                  <a:fillRect l="-2503" t="-1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1st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2nd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4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D7AF90-CF51-211D-7CD9-6D27B8955842}"/>
              </a:ext>
            </a:extLst>
          </p:cNvPr>
          <p:cNvCxnSpPr>
            <a:cxnSpLocks/>
          </p:cNvCxnSpPr>
          <p:nvPr/>
        </p:nvCxnSpPr>
        <p:spPr>
          <a:xfrm>
            <a:off x="7698658" y="4768645"/>
            <a:ext cx="2281084" cy="4522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95A1B0-5653-FBCF-8088-2BED24D49E63}"/>
              </a:ext>
            </a:extLst>
          </p:cNvPr>
          <p:cNvCxnSpPr>
            <a:cxnSpLocks/>
          </p:cNvCxnSpPr>
          <p:nvPr/>
        </p:nvCxnSpPr>
        <p:spPr>
          <a:xfrm flipV="1">
            <a:off x="8719939" y="5317688"/>
            <a:ext cx="1259803" cy="4587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/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/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/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/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5BFFDC82-4F26-514E-56EB-7D19D4193045}"/>
              </a:ext>
            </a:extLst>
          </p:cNvPr>
          <p:cNvSpPr/>
          <p:nvPr/>
        </p:nvSpPr>
        <p:spPr>
          <a:xfrm rot="16878729">
            <a:off x="8784855" y="3960346"/>
            <a:ext cx="213838" cy="1761207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/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9216682C-4E32-8665-A2B7-B5C795ABFFAA}"/>
              </a:ext>
            </a:extLst>
          </p:cNvPr>
          <p:cNvSpPr/>
          <p:nvPr/>
        </p:nvSpPr>
        <p:spPr>
          <a:xfrm rot="4173666">
            <a:off x="9258844" y="5073686"/>
            <a:ext cx="208488" cy="1295019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/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248697" y="1366684"/>
            <a:ext cx="4496726" cy="301724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 – Detecting the Targets 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80B02-C3FE-5814-839F-C4726422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b="7932"/>
          <a:stretch/>
        </p:blipFill>
        <p:spPr>
          <a:xfrm>
            <a:off x="745032" y="1750142"/>
            <a:ext cx="7122994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 – Averaging the Quarters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8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1B75-8BD8-3E55-D1B3-93EC6AC9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2" y="1587365"/>
            <a:ext cx="7122994" cy="45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5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III – Calculating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9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78770-5159-7185-49F9-DD066433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4" y="1565680"/>
            <a:ext cx="9130331" cy="1570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/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Real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(0.64, 0.64, 0.64)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(0.5, 0.2, 0)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(1.14, 0.84, 0.64)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blipFill>
                <a:blip r:embed="rId3"/>
                <a:stretch>
                  <a:fillRect l="-140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/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Estimated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0.6009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1.2019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???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???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(1.86, 0.91, 0.13)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blipFill>
                <a:blip r:embed="rId4"/>
                <a:stretch>
                  <a:fillRect l="-106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FCAFA1-866E-5E57-162E-EE55C46A749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09570" y="3136490"/>
            <a:ext cx="438902" cy="609600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3561</TotalTime>
  <Words>378</Words>
  <Application>Microsoft Office PowerPoint</Application>
  <PresentationFormat>Widescreen</PresentationFormat>
  <Paragraphs>97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Wingdings 3</vt:lpstr>
      <vt:lpstr>Ion</vt:lpstr>
      <vt:lpstr>Water Turbidity Measurement-Algorithm</vt:lpstr>
      <vt:lpstr>RTE</vt:lpstr>
      <vt:lpstr>Our Approach</vt:lpstr>
      <vt:lpstr>Basic Assumptions</vt:lpstr>
      <vt:lpstr>Calculating β^water with 2 Targets</vt:lpstr>
      <vt:lpstr>Measurement Setup</vt:lpstr>
      <vt:lpstr>Step I – Detecting the Targets </vt:lpstr>
      <vt:lpstr>Step II – Averaging the Quarters</vt:lpstr>
      <vt:lpstr>Step III – Calculating</vt:lpstr>
      <vt:lpstr>Validating Assumptions</vt:lpstr>
      <vt:lpstr>Validating Assumptions</vt:lpstr>
      <vt:lpstr>Checking Absorption</vt:lpstr>
      <vt:lpstr>Checking scatter</vt:lpstr>
      <vt:lpstr>Checking scatter with absorption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Ozer</cp:lastModifiedBy>
  <cp:revision>95</cp:revision>
  <dcterms:created xsi:type="dcterms:W3CDTF">2022-11-19T13:17:54Z</dcterms:created>
  <dcterms:modified xsi:type="dcterms:W3CDTF">2023-06-04T19:03:02Z</dcterms:modified>
</cp:coreProperties>
</file>